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85" r:id="rId5"/>
    <p:sldId id="276" r:id="rId6"/>
    <p:sldId id="288" r:id="rId7"/>
    <p:sldId id="280" r:id="rId8"/>
    <p:sldId id="259" r:id="rId9"/>
    <p:sldId id="290" r:id="rId10"/>
    <p:sldId id="287" r:id="rId11"/>
    <p:sldId id="274" r:id="rId12"/>
    <p:sldId id="291" r:id="rId13"/>
    <p:sldId id="264" r:id="rId14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497D"/>
    <a:srgbClr val="D4D4D4"/>
    <a:srgbClr val="EA2248"/>
    <a:srgbClr val="3B4359"/>
    <a:srgbClr val="FDE9EE"/>
    <a:srgbClr val="2E6CB8"/>
    <a:srgbClr val="FDEF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06" autoAdjust="0"/>
    <p:restoredTop sz="86380" autoAdjust="0"/>
  </p:normalViewPr>
  <p:slideViewPr>
    <p:cSldViewPr>
      <p:cViewPr varScale="1">
        <p:scale>
          <a:sx n="81" d="100"/>
          <a:sy n="81" d="100"/>
        </p:scale>
        <p:origin x="312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E262A-9423-49B1-B1A8-3F2A285FC320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B63848-BD94-4EA6-A0FB-BF2EC6165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702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B63848-BD94-4EA6-A0FB-BF2EC6165D3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290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Loss for the difference between original embedding vectors and generated captions are measured per batch</a:t>
            </a:r>
          </a:p>
          <a:p>
            <a:r>
              <a:rPr kumimoji="1" lang="en-US" altLang="ko-KR" dirty="0"/>
              <a:t>Better to use </a:t>
            </a:r>
            <a:r>
              <a:rPr kumimoji="1" lang="en-US" altLang="ko-KR" dirty="0" err="1"/>
              <a:t>CIDEr</a:t>
            </a:r>
            <a:r>
              <a:rPr kumimoji="1" lang="en-US" altLang="ko-KR" dirty="0"/>
              <a:t>: consensus based image description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B63848-BD94-4EA6-A0FB-BF2EC6165D3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941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334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911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60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546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160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990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2125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232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913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1632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817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95000"/>
              </a:schemeClr>
            </a:gs>
            <a:gs pos="100000">
              <a:srgbClr val="FDEFE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12BBD-7C76-44E8-95A8-01FB132E81E9}" type="datetimeFigureOut">
              <a:rPr lang="ko-KR" altLang="en-US" smtClean="0"/>
              <a:t>2019. 12. 11.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E966D-1F84-423B-881B-0B3EB0752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6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735443" y="1413326"/>
            <a:ext cx="3802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latinLnBrk="0"/>
            <a:r>
              <a:rPr lang="en-US" altLang="ko-KR" sz="28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Team Project Proposal</a:t>
            </a:r>
          </a:p>
        </p:txBody>
      </p:sp>
      <p:sp>
        <p:nvSpPr>
          <p:cNvPr id="20" name="直接连接符 7"/>
          <p:cNvSpPr>
            <a:spLocks noChangeShapeType="1"/>
          </p:cNvSpPr>
          <p:nvPr/>
        </p:nvSpPr>
        <p:spPr bwMode="auto">
          <a:xfrm>
            <a:off x="1619672" y="3026832"/>
            <a:ext cx="6048672" cy="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直接连接符 10"/>
          <p:cNvSpPr>
            <a:spLocks noChangeShapeType="1"/>
          </p:cNvSpPr>
          <p:nvPr/>
        </p:nvSpPr>
        <p:spPr bwMode="auto">
          <a:xfrm>
            <a:off x="1619672" y="2060848"/>
            <a:ext cx="6048672" cy="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259632" y="2052716"/>
            <a:ext cx="6803999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>
                <a:latin typeface="Arial" panose="020B0604020202020204" pitchFamily="34" charset="0"/>
                <a:cs typeface="Calibri" pitchFamily="34" charset="0"/>
              </a:rPr>
              <a:t>Generate Captions of Images</a:t>
            </a:r>
          </a:p>
          <a:p>
            <a:pPr algn="ctr"/>
            <a:r>
              <a:rPr lang="en-US" altLang="zh-CN" sz="2800" dirty="0">
                <a:latin typeface="Arial" panose="020B0604020202020204" pitchFamily="34" charset="0"/>
                <a:cs typeface="Calibri" pitchFamily="34" charset="0"/>
              </a:rPr>
              <a:t>In Your Documents</a:t>
            </a:r>
            <a:endParaRPr lang="zh-CN" altLang="en-US" sz="2800" dirty="0">
              <a:latin typeface="Arial" panose="020B0604020202020204" pitchFamily="34" charset="0"/>
              <a:cs typeface="Calibri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7ED49E-2DFD-5841-8ED2-9409172FEEC2}"/>
              </a:ext>
            </a:extLst>
          </p:cNvPr>
          <p:cNvSpPr txBox="1"/>
          <p:nvPr/>
        </p:nvSpPr>
        <p:spPr>
          <a:xfrm>
            <a:off x="2483768" y="4437112"/>
            <a:ext cx="43204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Arial" panose="020B0604020202020204" pitchFamily="34" charset="0"/>
              </a:rPr>
              <a:t>Service Oriented Computing</a:t>
            </a:r>
          </a:p>
          <a:p>
            <a:pPr algn="ctr"/>
            <a:r>
              <a:rPr kumimoji="1" lang="en-US" altLang="ko-KR" dirty="0">
                <a:latin typeface="Arial" panose="020B0604020202020204" pitchFamily="34" charset="0"/>
              </a:rPr>
              <a:t>2019 Vu Anh Van</a:t>
            </a:r>
          </a:p>
          <a:p>
            <a:pPr algn="ctr"/>
            <a:r>
              <a:rPr kumimoji="1" lang="en-US" altLang="ko-KR" dirty="0">
                <a:latin typeface="Arial" panose="020B0604020202020204" pitchFamily="34" charset="0"/>
              </a:rPr>
              <a:t>20194334 </a:t>
            </a:r>
            <a:r>
              <a:rPr kumimoji="1" lang="en-US" altLang="ko-KR" dirty="0" err="1">
                <a:latin typeface="Arial" panose="020B0604020202020204" pitchFamily="34" charset="0"/>
              </a:rPr>
              <a:t>Soyeon</a:t>
            </a:r>
            <a:r>
              <a:rPr kumimoji="1" lang="en-US" altLang="ko-KR" dirty="0">
                <a:latin typeface="Arial" panose="020B0604020202020204" pitchFamily="34" charset="0"/>
              </a:rPr>
              <a:t> Kim</a:t>
            </a:r>
            <a:endParaRPr kumimoji="1" lang="ko-KR" altLang="en-US" dirty="0">
              <a:latin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421B959-9EDC-B249-981F-642429492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878" y="6182115"/>
            <a:ext cx="1558032" cy="62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574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평행 사변형 5"/>
          <p:cNvSpPr/>
          <p:nvPr/>
        </p:nvSpPr>
        <p:spPr>
          <a:xfrm>
            <a:off x="254520" y="153364"/>
            <a:ext cx="2301256" cy="430592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7192" y="116632"/>
            <a:ext cx="2246576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Calibri" pitchFamily="34" charset="0"/>
              </a:rPr>
              <a:t>Model description</a:t>
            </a:r>
          </a:p>
        </p:txBody>
      </p:sp>
      <p:cxnSp>
        <p:nvCxnSpPr>
          <p:cNvPr id="11" name="직선 연결선 23"/>
          <p:cNvCxnSpPr/>
          <p:nvPr/>
        </p:nvCxnSpPr>
        <p:spPr>
          <a:xfrm flipH="1">
            <a:off x="254520" y="590871"/>
            <a:ext cx="8889480" cy="0"/>
          </a:xfrm>
          <a:prstGeom prst="line">
            <a:avLst/>
          </a:prstGeom>
          <a:noFill/>
          <a:ln w="38100" cap="flat" cmpd="sng" algn="ctr">
            <a:solidFill>
              <a:schemeClr val="tx2"/>
            </a:solidFill>
            <a:prstDash val="solid"/>
          </a:ln>
          <a:effectLst/>
        </p:spPr>
      </p:cxnSp>
      <p:sp>
        <p:nvSpPr>
          <p:cNvPr id="12" name="직사각형 11"/>
          <p:cNvSpPr/>
          <p:nvPr/>
        </p:nvSpPr>
        <p:spPr>
          <a:xfrm>
            <a:off x="395536" y="620688"/>
            <a:ext cx="66967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Training model summary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3D30491-3520-ED48-9882-50C4252EE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407" y="53076"/>
            <a:ext cx="1269947" cy="5079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9364D50-4323-D246-8E2B-6185EF35A7B4}"/>
              </a:ext>
            </a:extLst>
          </p:cNvPr>
          <p:cNvSpPr txBox="1"/>
          <p:nvPr/>
        </p:nvSpPr>
        <p:spPr>
          <a:xfrm>
            <a:off x="839091" y="1124744"/>
            <a:ext cx="7361634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Training/test dataset: Flickr8k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Images with 5 different possible captions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Training: 6000 , test: 1000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2 main deep learning models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b="1" dirty="0"/>
              <a:t>Convolutional Neural Network(CNN)</a:t>
            </a:r>
            <a:r>
              <a:rPr kumimoji="1" lang="en-US" altLang="ko-KR" sz="1600" dirty="0"/>
              <a:t>: to catch overall feature of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b="1" dirty="0"/>
              <a:t>Long Short Term Memory(LSTM): </a:t>
            </a:r>
            <a:r>
              <a:rPr kumimoji="1" lang="en-US" altLang="ko-KR" sz="1600" dirty="0"/>
              <a:t>to produce full sentences based on the prediction using each part of images and which words it produced so far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Loss function: </a:t>
            </a:r>
            <a:r>
              <a:rPr kumimoji="1" lang="en-US" altLang="ko-KR" sz="1600" dirty="0" err="1"/>
              <a:t>crossentropy</a:t>
            </a:r>
            <a:endParaRPr kumimoji="1"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Optimizer: Adam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Learning rate=0.001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Epochs=10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CPU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1"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1" lang="en-US" altLang="ko-KR" sz="16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6D3DDDB-E8DE-A140-89B8-4A987E463C36}"/>
              </a:ext>
            </a:extLst>
          </p:cNvPr>
          <p:cNvSpPr/>
          <p:nvPr/>
        </p:nvSpPr>
        <p:spPr>
          <a:xfrm>
            <a:off x="395535" y="5661248"/>
            <a:ext cx="7909373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Expected Results &amp; Performance analysis(until next week)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382C39C-14DC-B947-8A87-5DFEDE1F9111}"/>
              </a:ext>
            </a:extLst>
          </p:cNvPr>
          <p:cNvSpPr/>
          <p:nvPr/>
        </p:nvSpPr>
        <p:spPr>
          <a:xfrm>
            <a:off x="395536" y="4653136"/>
            <a:ext cx="66967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Web deployment &amp; frameworks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D3E4C8-4794-E449-B776-49E47C9B3874}"/>
              </a:ext>
            </a:extLst>
          </p:cNvPr>
          <p:cNvSpPr txBox="1"/>
          <p:nvPr/>
        </p:nvSpPr>
        <p:spPr>
          <a:xfrm>
            <a:off x="839091" y="5016863"/>
            <a:ext cx="7361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Flask, </a:t>
            </a:r>
            <a:r>
              <a:rPr kumimoji="1" lang="en-US" altLang="ko-KR" sz="1600" dirty="0" err="1"/>
              <a:t>React.js</a:t>
            </a:r>
            <a:endParaRPr kumimoji="1"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 err="1"/>
              <a:t>Keras</a:t>
            </a:r>
            <a:endParaRPr kumimoji="1" lang="ko-KR" alt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4A5C35-7A1C-6949-8764-067706D413F5}"/>
              </a:ext>
            </a:extLst>
          </p:cNvPr>
          <p:cNvSpPr txBox="1"/>
          <p:nvPr/>
        </p:nvSpPr>
        <p:spPr>
          <a:xfrm>
            <a:off x="839091" y="6097852"/>
            <a:ext cx="7361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BLEU score for texts which seem plausible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Loss</a:t>
            </a:r>
          </a:p>
        </p:txBody>
      </p:sp>
    </p:spTree>
    <p:extLst>
      <p:ext uri="{BB962C8B-B14F-4D97-AF65-F5344CB8AC3E}">
        <p14:creationId xmlns:p14="http://schemas.microsoft.com/office/powerpoint/2010/main" val="692040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평행 사변형 5"/>
          <p:cNvSpPr/>
          <p:nvPr/>
        </p:nvSpPr>
        <p:spPr>
          <a:xfrm>
            <a:off x="254520" y="153364"/>
            <a:ext cx="2301256" cy="430592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7192" y="116632"/>
            <a:ext cx="2246576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Calibri" pitchFamily="34" charset="0"/>
              </a:rPr>
              <a:t>Results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Calibri" pitchFamily="34" charset="0"/>
            </a:endParaRPr>
          </a:p>
        </p:txBody>
      </p:sp>
      <p:cxnSp>
        <p:nvCxnSpPr>
          <p:cNvPr id="5" name="직선 연결선 23"/>
          <p:cNvCxnSpPr/>
          <p:nvPr/>
        </p:nvCxnSpPr>
        <p:spPr>
          <a:xfrm flipH="1">
            <a:off x="254520" y="590871"/>
            <a:ext cx="8889480" cy="0"/>
          </a:xfrm>
          <a:prstGeom prst="line">
            <a:avLst/>
          </a:prstGeom>
          <a:noFill/>
          <a:ln w="38100" cap="flat" cmpd="sng" algn="ctr">
            <a:solidFill>
              <a:schemeClr val="tx2"/>
            </a:solidFill>
            <a:prstDash val="solid"/>
          </a:ln>
          <a:effectLst/>
        </p:spPr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478BC2A8-BC8F-DD48-A5EC-073799F8B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407" y="53076"/>
            <a:ext cx="1269947" cy="50797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590C68F3-3468-904E-910E-16B9F823FA9D}"/>
              </a:ext>
            </a:extLst>
          </p:cNvPr>
          <p:cNvSpPr/>
          <p:nvPr/>
        </p:nvSpPr>
        <p:spPr>
          <a:xfrm>
            <a:off x="395536" y="620688"/>
            <a:ext cx="66967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Performance: loss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DFC63DE-090B-E845-99EA-CABC9F901B3B}"/>
              </a:ext>
            </a:extLst>
          </p:cNvPr>
          <p:cNvSpPr/>
          <p:nvPr/>
        </p:nvSpPr>
        <p:spPr>
          <a:xfrm>
            <a:off x="394156" y="3789040"/>
            <a:ext cx="8570332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BLEU score: </a:t>
            </a:r>
            <a:r>
              <a:rPr lang="en-US" altLang="ko-KR" sz="14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an algorithm for evaluating the quality of text which has been machine translated</a:t>
            </a:r>
            <a:endParaRPr lang="en-US" altLang="ko-KR" sz="2000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1230924-F816-2E46-8E2A-583A7B842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580" y="1212734"/>
            <a:ext cx="3384376" cy="234501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ABAF992-0303-4C4B-A47D-7A6307EF18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133" y="4262617"/>
            <a:ext cx="5944713" cy="244201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EEAD5A0-0D39-DA4D-8EA2-781CBFA34F03}"/>
              </a:ext>
            </a:extLst>
          </p:cNvPr>
          <p:cNvSpPr txBox="1"/>
          <p:nvPr/>
        </p:nvSpPr>
        <p:spPr>
          <a:xfrm>
            <a:off x="4175956" y="2730406"/>
            <a:ext cx="22682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/>
              <a:t>End loss: 3.3674</a:t>
            </a:r>
            <a:endParaRPr kumimoji="1" lang="ko-KR" alt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169FD9-F5E5-FD47-A369-1A733AF7B318}"/>
              </a:ext>
            </a:extLst>
          </p:cNvPr>
          <p:cNvSpPr txBox="1"/>
          <p:nvPr/>
        </p:nvSpPr>
        <p:spPr>
          <a:xfrm>
            <a:off x="4175955" y="6222041"/>
            <a:ext cx="367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/>
              <a:t>Average BLEU score: 67.49 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70885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평행 사변형 5"/>
          <p:cNvSpPr/>
          <p:nvPr/>
        </p:nvSpPr>
        <p:spPr>
          <a:xfrm>
            <a:off x="254520" y="153364"/>
            <a:ext cx="2301256" cy="430592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7192" y="116632"/>
            <a:ext cx="2246576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Calibri" pitchFamily="34" charset="0"/>
              </a:rPr>
              <a:t>Results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Calibri" pitchFamily="34" charset="0"/>
            </a:endParaRPr>
          </a:p>
        </p:txBody>
      </p:sp>
      <p:cxnSp>
        <p:nvCxnSpPr>
          <p:cNvPr id="5" name="직선 연결선 23"/>
          <p:cNvCxnSpPr/>
          <p:nvPr/>
        </p:nvCxnSpPr>
        <p:spPr>
          <a:xfrm flipH="1">
            <a:off x="254520" y="590871"/>
            <a:ext cx="8889480" cy="0"/>
          </a:xfrm>
          <a:prstGeom prst="line">
            <a:avLst/>
          </a:prstGeom>
          <a:noFill/>
          <a:ln w="38100" cap="flat" cmpd="sng" algn="ctr">
            <a:solidFill>
              <a:schemeClr val="tx2"/>
            </a:solidFill>
            <a:prstDash val="solid"/>
          </a:ln>
          <a:effectLst/>
        </p:spPr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478BC2A8-BC8F-DD48-A5EC-073799F8B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407" y="53076"/>
            <a:ext cx="1269947" cy="50797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590C68F3-3468-904E-910E-16B9F823FA9D}"/>
              </a:ext>
            </a:extLst>
          </p:cNvPr>
          <p:cNvSpPr/>
          <p:nvPr/>
        </p:nvSpPr>
        <p:spPr>
          <a:xfrm>
            <a:off x="395536" y="620688"/>
            <a:ext cx="66967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Demo!</a:t>
            </a:r>
          </a:p>
        </p:txBody>
      </p:sp>
    </p:spTree>
    <p:extLst>
      <p:ext uri="{BB962C8B-B14F-4D97-AF65-F5344CB8AC3E}">
        <p14:creationId xmlns:p14="http://schemas.microsoft.com/office/powerpoint/2010/main" val="1764928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52377" y="2793702"/>
            <a:ext cx="680399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54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Thank you</a:t>
            </a:r>
          </a:p>
        </p:txBody>
      </p:sp>
      <p:sp>
        <p:nvSpPr>
          <p:cNvPr id="6" name="평행 사변형 5"/>
          <p:cNvSpPr/>
          <p:nvPr/>
        </p:nvSpPr>
        <p:spPr>
          <a:xfrm>
            <a:off x="2555776" y="2793702"/>
            <a:ext cx="432048" cy="430592"/>
          </a:xfrm>
          <a:prstGeom prst="parallelogram">
            <a:avLst>
              <a:gd name="adj" fmla="val 71699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평행 사변형 6"/>
          <p:cNvSpPr/>
          <p:nvPr/>
        </p:nvSpPr>
        <p:spPr>
          <a:xfrm>
            <a:off x="6084168" y="3356992"/>
            <a:ext cx="432048" cy="430592"/>
          </a:xfrm>
          <a:prstGeom prst="parallelogram">
            <a:avLst>
              <a:gd name="adj" fmla="val 71699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746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/>
          <p:cNvSpPr/>
          <p:nvPr/>
        </p:nvSpPr>
        <p:spPr>
          <a:xfrm>
            <a:off x="254520" y="153364"/>
            <a:ext cx="1831457" cy="430592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37192" y="116632"/>
            <a:ext cx="1835488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Calibri" pitchFamily="34" charset="0"/>
              </a:rPr>
              <a:t>Contents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Calibri" pitchFamily="34" charset="0"/>
            </a:endParaRPr>
          </a:p>
        </p:txBody>
      </p:sp>
      <p:cxnSp>
        <p:nvCxnSpPr>
          <p:cNvPr id="10" name="직선 연결선 23"/>
          <p:cNvCxnSpPr/>
          <p:nvPr/>
        </p:nvCxnSpPr>
        <p:spPr>
          <a:xfrm flipH="1">
            <a:off x="254520" y="590871"/>
            <a:ext cx="8889480" cy="0"/>
          </a:xfrm>
          <a:prstGeom prst="line">
            <a:avLst/>
          </a:prstGeom>
          <a:noFill/>
          <a:ln w="38100" cap="flat" cmpd="sng" algn="ctr">
            <a:solidFill>
              <a:schemeClr val="tx2"/>
            </a:solidFill>
            <a:prstDash val="solid"/>
          </a:ln>
          <a:effectLst/>
        </p:spPr>
      </p:cxnSp>
      <p:sp>
        <p:nvSpPr>
          <p:cNvPr id="6" name="평행 사변형 5"/>
          <p:cNvSpPr/>
          <p:nvPr/>
        </p:nvSpPr>
        <p:spPr>
          <a:xfrm>
            <a:off x="3347864" y="1916832"/>
            <a:ext cx="432048" cy="430592"/>
          </a:xfrm>
          <a:prstGeom prst="parallelogram">
            <a:avLst>
              <a:gd name="adj" fmla="val 71699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923928" y="1844824"/>
            <a:ext cx="2880320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Calibri" pitchFamily="34" charset="0"/>
              </a:rPr>
              <a:t>Motivation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411760" y="1844824"/>
            <a:ext cx="12961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Part 1</a:t>
            </a:r>
            <a:endParaRPr lang="ko-KR" altLang="en-US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sp>
        <p:nvSpPr>
          <p:cNvPr id="12" name="평행 사변형 11"/>
          <p:cNvSpPr/>
          <p:nvPr/>
        </p:nvSpPr>
        <p:spPr>
          <a:xfrm>
            <a:off x="3347864" y="2708920"/>
            <a:ext cx="432048" cy="430592"/>
          </a:xfrm>
          <a:prstGeom prst="parallelogram">
            <a:avLst>
              <a:gd name="adj" fmla="val 71699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923928" y="2636912"/>
            <a:ext cx="2880320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Calibri" pitchFamily="34" charset="0"/>
              </a:rPr>
              <a:t>Proposed Idea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411760" y="2636912"/>
            <a:ext cx="12961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Part 2</a:t>
            </a:r>
            <a:endParaRPr lang="ko-KR" altLang="en-US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sp>
        <p:nvSpPr>
          <p:cNvPr id="15" name="평행 사변형 14"/>
          <p:cNvSpPr/>
          <p:nvPr/>
        </p:nvSpPr>
        <p:spPr>
          <a:xfrm>
            <a:off x="3347864" y="3501008"/>
            <a:ext cx="432048" cy="430592"/>
          </a:xfrm>
          <a:prstGeom prst="parallelogram">
            <a:avLst>
              <a:gd name="adj" fmla="val 71699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923928" y="3429000"/>
            <a:ext cx="2880320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Calibri" pitchFamily="34" charset="0"/>
              </a:rPr>
              <a:t>Overall Architecture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411760" y="3429000"/>
            <a:ext cx="12961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Part 3</a:t>
            </a:r>
            <a:endParaRPr lang="ko-KR" altLang="en-US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sp>
        <p:nvSpPr>
          <p:cNvPr id="18" name="평행 사변형 17"/>
          <p:cNvSpPr/>
          <p:nvPr/>
        </p:nvSpPr>
        <p:spPr>
          <a:xfrm>
            <a:off x="3347864" y="4293096"/>
            <a:ext cx="432048" cy="430592"/>
          </a:xfrm>
          <a:prstGeom prst="parallelogram">
            <a:avLst>
              <a:gd name="adj" fmla="val 71699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923928" y="4221088"/>
            <a:ext cx="2880320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Calibri" pitchFamily="34" charset="0"/>
              </a:rPr>
              <a:t>Model description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411760" y="4221088"/>
            <a:ext cx="12961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Part 4</a:t>
            </a:r>
            <a:endParaRPr lang="ko-KR" altLang="en-US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sp>
        <p:nvSpPr>
          <p:cNvPr id="21" name="평행 사변형 20"/>
          <p:cNvSpPr/>
          <p:nvPr/>
        </p:nvSpPr>
        <p:spPr>
          <a:xfrm>
            <a:off x="3347864" y="5085184"/>
            <a:ext cx="432048" cy="430592"/>
          </a:xfrm>
          <a:prstGeom prst="parallelogram">
            <a:avLst>
              <a:gd name="adj" fmla="val 71699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923928" y="5013176"/>
            <a:ext cx="2880320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Calibri" pitchFamily="34" charset="0"/>
              </a:rPr>
              <a:t>Results and Demo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411760" y="5013176"/>
            <a:ext cx="12961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Part 5</a:t>
            </a:r>
            <a:endParaRPr lang="ko-KR" altLang="en-US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EE9F74EA-38FA-B74B-9958-C1A463B2E3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407" y="53076"/>
            <a:ext cx="1269947" cy="50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134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평행 사변형 5"/>
          <p:cNvSpPr/>
          <p:nvPr/>
        </p:nvSpPr>
        <p:spPr>
          <a:xfrm>
            <a:off x="254520" y="153364"/>
            <a:ext cx="2301256" cy="430592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7192" y="116632"/>
            <a:ext cx="2246576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Calibri" pitchFamily="34" charset="0"/>
              </a:rPr>
              <a:t>Motivation</a:t>
            </a:r>
          </a:p>
        </p:txBody>
      </p:sp>
      <p:cxnSp>
        <p:nvCxnSpPr>
          <p:cNvPr id="11" name="직선 연결선 23"/>
          <p:cNvCxnSpPr/>
          <p:nvPr/>
        </p:nvCxnSpPr>
        <p:spPr>
          <a:xfrm flipH="1">
            <a:off x="254520" y="590871"/>
            <a:ext cx="8889480" cy="0"/>
          </a:xfrm>
          <a:prstGeom prst="line">
            <a:avLst/>
          </a:prstGeom>
          <a:noFill/>
          <a:ln w="38100" cap="flat" cmpd="sng" algn="ctr">
            <a:solidFill>
              <a:schemeClr val="tx2"/>
            </a:solidFill>
            <a:prstDash val="solid"/>
          </a:ln>
          <a:effectLst/>
        </p:spPr>
      </p:cxnSp>
      <p:sp>
        <p:nvSpPr>
          <p:cNvPr id="12" name="직사각형 11"/>
          <p:cNvSpPr/>
          <p:nvPr/>
        </p:nvSpPr>
        <p:spPr>
          <a:xfrm>
            <a:off x="395536" y="620688"/>
            <a:ext cx="2246576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Background</a:t>
            </a:r>
            <a:endParaRPr lang="ko-KR" altLang="en-US" sz="2000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3D30491-3520-ED48-9882-50C4252EE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407" y="53076"/>
            <a:ext cx="1269947" cy="5079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A67166-43D1-B94D-9789-2D8F76C62FD2}"/>
              </a:ext>
            </a:extLst>
          </p:cNvPr>
          <p:cNvSpPr txBox="1"/>
          <p:nvPr/>
        </p:nvSpPr>
        <p:spPr>
          <a:xfrm>
            <a:off x="839090" y="1124744"/>
            <a:ext cx="8286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Usually we put multiple images in our documents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Tedious works to write each caption of each images in documents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6F0380C-5872-D94D-B96D-A6E972084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9669" y="2048074"/>
            <a:ext cx="5879182" cy="308238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3C13AF7-447A-1F43-A9A0-B5249FDD9C9E}"/>
              </a:ext>
            </a:extLst>
          </p:cNvPr>
          <p:cNvSpPr txBox="1"/>
          <p:nvPr/>
        </p:nvSpPr>
        <p:spPr>
          <a:xfrm>
            <a:off x="1069038" y="5407458"/>
            <a:ext cx="7421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What about a service that generates captions automatically?</a:t>
            </a:r>
          </a:p>
        </p:txBody>
      </p:sp>
    </p:spTree>
    <p:extLst>
      <p:ext uri="{BB962C8B-B14F-4D97-AF65-F5344CB8AC3E}">
        <p14:creationId xmlns:p14="http://schemas.microsoft.com/office/powerpoint/2010/main" val="19713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평행 사변형 5"/>
          <p:cNvSpPr/>
          <p:nvPr/>
        </p:nvSpPr>
        <p:spPr>
          <a:xfrm>
            <a:off x="254520" y="153364"/>
            <a:ext cx="2301256" cy="430592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7192" y="116632"/>
            <a:ext cx="2246576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Calibri" pitchFamily="34" charset="0"/>
              </a:rPr>
              <a:t>Proposed Idea</a:t>
            </a:r>
          </a:p>
        </p:txBody>
      </p:sp>
      <p:cxnSp>
        <p:nvCxnSpPr>
          <p:cNvPr id="11" name="직선 연결선 23"/>
          <p:cNvCxnSpPr/>
          <p:nvPr/>
        </p:nvCxnSpPr>
        <p:spPr>
          <a:xfrm flipH="1">
            <a:off x="254520" y="590871"/>
            <a:ext cx="8889480" cy="0"/>
          </a:xfrm>
          <a:prstGeom prst="line">
            <a:avLst/>
          </a:prstGeom>
          <a:noFill/>
          <a:ln w="38100" cap="flat" cmpd="sng" algn="ctr">
            <a:solidFill>
              <a:schemeClr val="tx2"/>
            </a:solidFill>
            <a:prstDash val="solid"/>
          </a:ln>
          <a:effectLst/>
        </p:spPr>
      </p:cxnSp>
      <p:sp>
        <p:nvSpPr>
          <p:cNvPr id="12" name="직사각형 11"/>
          <p:cNvSpPr/>
          <p:nvPr/>
        </p:nvSpPr>
        <p:spPr>
          <a:xfrm>
            <a:off x="441564" y="2970751"/>
            <a:ext cx="7909373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Generate proper captions for images in documents automatically</a:t>
            </a:r>
            <a:endParaRPr lang="ko-KR" altLang="en-US" sz="2000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3D30491-3520-ED48-9882-50C4252EE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407" y="53076"/>
            <a:ext cx="1269947" cy="50797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E250E48-6CE2-6A45-8DA9-124799270507}"/>
              </a:ext>
            </a:extLst>
          </p:cNvPr>
          <p:cNvSpPr/>
          <p:nvPr/>
        </p:nvSpPr>
        <p:spPr>
          <a:xfrm>
            <a:off x="806543" y="5674022"/>
            <a:ext cx="81714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The service integrated this function would be nice with Microsoft office and so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But, first we’ll make a prototype as a web service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69DC58-DFFE-D545-A9C2-B9BDE6778AB4}"/>
              </a:ext>
            </a:extLst>
          </p:cNvPr>
          <p:cNvSpPr/>
          <p:nvPr/>
        </p:nvSpPr>
        <p:spPr>
          <a:xfrm>
            <a:off x="440729" y="5301208"/>
            <a:ext cx="7909373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Make a prototype as a web service</a:t>
            </a:r>
            <a:endParaRPr lang="ko-KR" altLang="en-US" sz="2000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819185B-2AE9-084B-804C-282620BC75CE}"/>
              </a:ext>
            </a:extLst>
          </p:cNvPr>
          <p:cNvSpPr/>
          <p:nvPr/>
        </p:nvSpPr>
        <p:spPr>
          <a:xfrm>
            <a:off x="441565" y="780964"/>
            <a:ext cx="7909373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Benchmark service</a:t>
            </a:r>
            <a:endParaRPr lang="ko-KR" altLang="en-US" sz="2000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BC7BA1D-EC2D-9A49-AA8F-B6BBD5218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608" y="1174010"/>
            <a:ext cx="2570423" cy="171765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C96C1C9-FC4D-DF47-A0A5-BF339E880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714" y="1196619"/>
            <a:ext cx="2734308" cy="167244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DE6A5B3-5908-2441-A2E2-0F7DDD803AE1}"/>
              </a:ext>
            </a:extLst>
          </p:cNvPr>
          <p:cNvSpPr txBox="1"/>
          <p:nvPr/>
        </p:nvSpPr>
        <p:spPr>
          <a:xfrm>
            <a:off x="793062" y="1266539"/>
            <a:ext cx="28428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dirty="0"/>
              <a:t>There are kinds of services that generate a certain format of citation for papers</a:t>
            </a:r>
          </a:p>
          <a:p>
            <a:r>
              <a:rPr kumimoji="1" lang="en-US" altLang="ko-KR" dirty="0"/>
              <a:t>Ex. Mendeley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91B64D-979B-2E43-955C-303FE6A5EC6D}"/>
              </a:ext>
            </a:extLst>
          </p:cNvPr>
          <p:cNvSpPr txBox="1"/>
          <p:nvPr/>
        </p:nvSpPr>
        <p:spPr>
          <a:xfrm>
            <a:off x="848245" y="3412873"/>
            <a:ext cx="78880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Image captioning: automatically generating a natural language description of an image.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Captions are usually related to the not only images but also the sentences in the documents </a:t>
            </a:r>
            <a:r>
              <a:rPr kumimoji="1" lang="en-US" altLang="ko-KR" dirty="0">
                <a:sym typeface="Wingdings" pitchFamily="2" charset="2"/>
              </a:rPr>
              <a:t> computer vision &amp; NLP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ko-KR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0BCA0398-3BCC-F141-BCF2-1A812AC2EF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1545" y="4555102"/>
            <a:ext cx="1474861" cy="110614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4B4C129-D422-BC41-AD70-1DE9125294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4128" y="4594506"/>
            <a:ext cx="1837832" cy="99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256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평행 사변형 5"/>
          <p:cNvSpPr/>
          <p:nvPr/>
        </p:nvSpPr>
        <p:spPr>
          <a:xfrm>
            <a:off x="254520" y="153364"/>
            <a:ext cx="2301256" cy="430592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7192" y="116632"/>
            <a:ext cx="2246576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Calibri" pitchFamily="34" charset="0"/>
              </a:rPr>
              <a:t>Proposed Idea</a:t>
            </a:r>
          </a:p>
        </p:txBody>
      </p:sp>
      <p:cxnSp>
        <p:nvCxnSpPr>
          <p:cNvPr id="11" name="직선 연결선 23"/>
          <p:cNvCxnSpPr/>
          <p:nvPr/>
        </p:nvCxnSpPr>
        <p:spPr>
          <a:xfrm flipH="1">
            <a:off x="254520" y="590871"/>
            <a:ext cx="8889480" cy="0"/>
          </a:xfrm>
          <a:prstGeom prst="line">
            <a:avLst/>
          </a:prstGeom>
          <a:noFill/>
          <a:ln w="38100" cap="flat" cmpd="sng" algn="ctr">
            <a:solidFill>
              <a:schemeClr val="tx2"/>
            </a:solidFill>
            <a:prstDash val="solid"/>
          </a:ln>
          <a:effectLst/>
        </p:spPr>
      </p:cxnSp>
      <p:sp>
        <p:nvSpPr>
          <p:cNvPr id="12" name="직사각형 11"/>
          <p:cNvSpPr/>
          <p:nvPr/>
        </p:nvSpPr>
        <p:spPr>
          <a:xfrm>
            <a:off x="395536" y="620688"/>
            <a:ext cx="66967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Generate proper captions for images in documents</a:t>
            </a:r>
            <a:endParaRPr lang="ko-KR" altLang="en-US" sz="2000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3D30491-3520-ED48-9882-50C4252EE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407" y="53076"/>
            <a:ext cx="1269947" cy="5079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A67166-43D1-B94D-9789-2D8F76C62FD2}"/>
              </a:ext>
            </a:extLst>
          </p:cNvPr>
          <p:cNvSpPr txBox="1"/>
          <p:nvPr/>
        </p:nvSpPr>
        <p:spPr>
          <a:xfrm>
            <a:off x="839091" y="1124744"/>
            <a:ext cx="73616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Image captioning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automatically generating a natural language description of an image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Very related to computer vision and natural langue processing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1" lang="ko-KR" altLang="en-US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4C1A630-EAED-244C-8189-5C557C59C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92" y="2420888"/>
            <a:ext cx="86868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40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평행 사변형 5"/>
          <p:cNvSpPr/>
          <p:nvPr/>
        </p:nvSpPr>
        <p:spPr>
          <a:xfrm>
            <a:off x="254520" y="153364"/>
            <a:ext cx="2301256" cy="430592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7192" y="116632"/>
            <a:ext cx="2246576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Calibri" pitchFamily="34" charset="0"/>
              </a:rPr>
              <a:t>Proposed Idea</a:t>
            </a:r>
          </a:p>
        </p:txBody>
      </p:sp>
      <p:cxnSp>
        <p:nvCxnSpPr>
          <p:cNvPr id="11" name="직선 연결선 23"/>
          <p:cNvCxnSpPr/>
          <p:nvPr/>
        </p:nvCxnSpPr>
        <p:spPr>
          <a:xfrm flipH="1">
            <a:off x="254520" y="590871"/>
            <a:ext cx="8889480" cy="0"/>
          </a:xfrm>
          <a:prstGeom prst="line">
            <a:avLst/>
          </a:prstGeom>
          <a:noFill/>
          <a:ln w="38100" cap="flat" cmpd="sng" algn="ctr">
            <a:solidFill>
              <a:schemeClr val="tx2"/>
            </a:solidFill>
            <a:prstDash val="solid"/>
          </a:ln>
          <a:effectLst/>
        </p:spPr>
      </p:cxnSp>
      <p:sp>
        <p:nvSpPr>
          <p:cNvPr id="12" name="직사각형 11"/>
          <p:cNvSpPr/>
          <p:nvPr/>
        </p:nvSpPr>
        <p:spPr>
          <a:xfrm>
            <a:off x="395536" y="620688"/>
            <a:ext cx="597666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Simple draft of a service look</a:t>
            </a:r>
            <a:endParaRPr lang="ko-KR" altLang="en-US" sz="2000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3D30491-3520-ED48-9882-50C4252EE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407" y="53076"/>
            <a:ext cx="1269947" cy="50797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FC8B588-CBC6-8C40-A750-59F248CA2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596" y="1320798"/>
            <a:ext cx="6837796" cy="489256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C8BC5D0-DDF4-5B43-809F-2C6C4E7E7953}"/>
              </a:ext>
            </a:extLst>
          </p:cNvPr>
          <p:cNvSpPr/>
          <p:nvPr/>
        </p:nvSpPr>
        <p:spPr>
          <a:xfrm>
            <a:off x="3477724" y="2206408"/>
            <a:ext cx="2736304" cy="474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solidFill>
                  <a:schemeClr val="tx1"/>
                </a:solidFill>
              </a:rPr>
              <a:t>Make captions</a:t>
            </a:r>
            <a:endParaRPr kumimoji="1"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D15653B-0069-434B-80FD-DD8C241F921F}"/>
              </a:ext>
            </a:extLst>
          </p:cNvPr>
          <p:cNvSpPr/>
          <p:nvPr/>
        </p:nvSpPr>
        <p:spPr>
          <a:xfrm>
            <a:off x="1979712" y="2780928"/>
            <a:ext cx="5544616" cy="3240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6E6D744A-8665-F64C-9763-987F7495C922}"/>
              </a:ext>
            </a:extLst>
          </p:cNvPr>
          <p:cNvSpPr/>
          <p:nvPr/>
        </p:nvSpPr>
        <p:spPr>
          <a:xfrm>
            <a:off x="2483768" y="4240697"/>
            <a:ext cx="936103" cy="32082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/>
              <a:t>uploaded</a:t>
            </a:r>
            <a:endParaRPr kumimoji="1" lang="ko-KR" altLang="en-US" sz="1200" dirty="0"/>
          </a:p>
        </p:txBody>
      </p:sp>
      <p:sp>
        <p:nvSpPr>
          <p:cNvPr id="21" name="모서리가 둥근 직사각형 20">
            <a:extLst>
              <a:ext uri="{FF2B5EF4-FFF2-40B4-BE49-F238E27FC236}">
                <a16:creationId xmlns:a16="http://schemas.microsoft.com/office/drawing/2014/main" id="{63532B17-726D-E54A-8302-309DA9B2C119}"/>
              </a:ext>
            </a:extLst>
          </p:cNvPr>
          <p:cNvSpPr/>
          <p:nvPr/>
        </p:nvSpPr>
        <p:spPr>
          <a:xfrm>
            <a:off x="6148280" y="4254862"/>
            <a:ext cx="936103" cy="32082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/>
              <a:t>Download</a:t>
            </a:r>
            <a:endParaRPr kumimoji="1" lang="ko-KR" altLang="en-US" sz="1200" dirty="0"/>
          </a:p>
        </p:txBody>
      </p:sp>
      <p:sp>
        <p:nvSpPr>
          <p:cNvPr id="22" name="모서리가 둥근 직사각형 21">
            <a:extLst>
              <a:ext uri="{FF2B5EF4-FFF2-40B4-BE49-F238E27FC236}">
                <a16:creationId xmlns:a16="http://schemas.microsoft.com/office/drawing/2014/main" id="{D0A12BA6-0EC4-484D-BD46-9BD123DCB74E}"/>
              </a:ext>
            </a:extLst>
          </p:cNvPr>
          <p:cNvSpPr/>
          <p:nvPr/>
        </p:nvSpPr>
        <p:spPr>
          <a:xfrm>
            <a:off x="4283968" y="4240697"/>
            <a:ext cx="936103" cy="32082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/>
              <a:t>Work!</a:t>
            </a:r>
            <a:endParaRPr kumimoji="1"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FA8423-6C6E-3F4B-BE46-E0B59F74D0C6}"/>
              </a:ext>
            </a:extLst>
          </p:cNvPr>
          <p:cNvSpPr txBox="1"/>
          <p:nvPr/>
        </p:nvSpPr>
        <p:spPr>
          <a:xfrm>
            <a:off x="1626986" y="4644331"/>
            <a:ext cx="1889634" cy="553998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ko-KR" dirty="0"/>
              <a:t>upload docs.</a:t>
            </a:r>
          </a:p>
          <a:p>
            <a:r>
              <a:rPr kumimoji="1" lang="en-US" altLang="ko-KR" sz="1200" dirty="0"/>
              <a:t>Ex. Pdf</a:t>
            </a:r>
            <a:endParaRPr kumimoji="1" lang="ko-KR" alt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3BDC194-AAE8-E54E-98F9-4695D8410A62}"/>
              </a:ext>
            </a:extLst>
          </p:cNvPr>
          <p:cNvSpPr txBox="1"/>
          <p:nvPr/>
        </p:nvSpPr>
        <p:spPr>
          <a:xfrm>
            <a:off x="3869346" y="4642285"/>
            <a:ext cx="1872209" cy="1015663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2. Show the performance</a:t>
            </a:r>
          </a:p>
          <a:p>
            <a:r>
              <a:rPr kumimoji="1" lang="en-US" altLang="ko-KR" sz="1200" dirty="0"/>
              <a:t>Ex. </a:t>
            </a:r>
            <a:r>
              <a:rPr kumimoji="1" lang="en-US" altLang="ko-KR" sz="1200" dirty="0" err="1"/>
              <a:t>CIDEr</a:t>
            </a:r>
            <a:r>
              <a:rPr kumimoji="1" lang="en-US" altLang="ko-KR" sz="1200" dirty="0"/>
              <a:t> performance per image</a:t>
            </a:r>
            <a:endParaRPr kumimoji="1" lang="ko-KR" altLang="en-US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90E7E6-CA3E-6849-95AB-3AF3470F8BBC}"/>
              </a:ext>
            </a:extLst>
          </p:cNvPr>
          <p:cNvSpPr txBox="1"/>
          <p:nvPr/>
        </p:nvSpPr>
        <p:spPr>
          <a:xfrm>
            <a:off x="6218837" y="4627468"/>
            <a:ext cx="2736305" cy="923330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3. After learning, the result file is available to download</a:t>
            </a:r>
            <a:endParaRPr kumimoji="1"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DABBA87-AED9-4148-85F3-3E9C7F484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5520" y="2683376"/>
            <a:ext cx="1181100" cy="136525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D5DCC60-5E98-6B46-B1BA-65C78A5AF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5488" y="2746375"/>
            <a:ext cx="1181100" cy="13652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565D3F1-9496-194C-B017-265D0DECC3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1599" y="2748944"/>
            <a:ext cx="1740839" cy="144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254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평행 사변형 5"/>
          <p:cNvSpPr/>
          <p:nvPr/>
        </p:nvSpPr>
        <p:spPr>
          <a:xfrm>
            <a:off x="254520" y="153364"/>
            <a:ext cx="2301256" cy="430592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7192" y="116632"/>
            <a:ext cx="2246576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Calibri" pitchFamily="34" charset="0"/>
              </a:rPr>
              <a:t>Proposed Idea</a:t>
            </a:r>
          </a:p>
        </p:txBody>
      </p:sp>
      <p:cxnSp>
        <p:nvCxnSpPr>
          <p:cNvPr id="11" name="직선 연결선 23"/>
          <p:cNvCxnSpPr/>
          <p:nvPr/>
        </p:nvCxnSpPr>
        <p:spPr>
          <a:xfrm flipH="1">
            <a:off x="254520" y="590871"/>
            <a:ext cx="8889480" cy="0"/>
          </a:xfrm>
          <a:prstGeom prst="line">
            <a:avLst/>
          </a:prstGeom>
          <a:noFill/>
          <a:ln w="38100" cap="flat" cmpd="sng" algn="ctr">
            <a:solidFill>
              <a:schemeClr val="tx2"/>
            </a:solidFill>
            <a:prstDash val="solid"/>
          </a:ln>
          <a:effectLst/>
        </p:spPr>
      </p:cxnSp>
      <p:sp>
        <p:nvSpPr>
          <p:cNvPr id="12" name="직사각형 11"/>
          <p:cNvSpPr/>
          <p:nvPr/>
        </p:nvSpPr>
        <p:spPr>
          <a:xfrm>
            <a:off x="395536" y="620688"/>
            <a:ext cx="8511272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If upload the file, the expected results are …</a:t>
            </a:r>
            <a:endParaRPr lang="ko-KR" altLang="en-US" sz="2000" dirty="0">
              <a:solidFill>
                <a:schemeClr val="tx2"/>
              </a:solidFill>
              <a:latin typeface="Arial" panose="020B0604020202020204" pitchFamily="34" charset="0"/>
              <a:cs typeface="Calibri" pitchFamily="34" charset="0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3D30491-3520-ED48-9882-50C4252EE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407" y="53076"/>
            <a:ext cx="1269947" cy="50797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261B012-69D2-D242-A24E-A49DED7CD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43" y="1492217"/>
            <a:ext cx="4049296" cy="403244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0099C76-479D-004C-9CF7-050851E6AA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7835" y="1492216"/>
            <a:ext cx="4171597" cy="4032447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3B9C0E3F-87CF-3C4A-A883-D323D99D6FFA}"/>
              </a:ext>
            </a:extLst>
          </p:cNvPr>
          <p:cNvSpPr/>
          <p:nvPr/>
        </p:nvSpPr>
        <p:spPr>
          <a:xfrm>
            <a:off x="5364088" y="4077072"/>
            <a:ext cx="1152128" cy="288032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B44FEDA-BB8A-2046-B92D-329A459A5AF4}"/>
              </a:ext>
            </a:extLst>
          </p:cNvPr>
          <p:cNvSpPr/>
          <p:nvPr/>
        </p:nvSpPr>
        <p:spPr>
          <a:xfrm>
            <a:off x="5362382" y="5240986"/>
            <a:ext cx="1369858" cy="283677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935084E3-6DD5-7747-B002-A6C028A43C97}"/>
              </a:ext>
            </a:extLst>
          </p:cNvPr>
          <p:cNvCxnSpPr/>
          <p:nvPr/>
        </p:nvCxnSpPr>
        <p:spPr>
          <a:xfrm>
            <a:off x="3609002" y="4221088"/>
            <a:ext cx="158417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5189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C1AE606A-7E22-1647-A424-2EBC6BD5A5B7}"/>
              </a:ext>
            </a:extLst>
          </p:cNvPr>
          <p:cNvSpPr/>
          <p:nvPr/>
        </p:nvSpPr>
        <p:spPr>
          <a:xfrm>
            <a:off x="971600" y="4293096"/>
            <a:ext cx="7344816" cy="2088232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1FFFC64-A26C-6B4A-935F-9C0F56E90B88}"/>
              </a:ext>
            </a:extLst>
          </p:cNvPr>
          <p:cNvSpPr/>
          <p:nvPr/>
        </p:nvSpPr>
        <p:spPr>
          <a:xfrm>
            <a:off x="971600" y="1078300"/>
            <a:ext cx="7344816" cy="1882652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평행 사변형 5"/>
          <p:cNvSpPr/>
          <p:nvPr/>
        </p:nvSpPr>
        <p:spPr>
          <a:xfrm>
            <a:off x="254520" y="153364"/>
            <a:ext cx="2301256" cy="430592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7192" y="116632"/>
            <a:ext cx="2246576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Calibri" pitchFamily="34" charset="0"/>
              </a:rPr>
              <a:t>Overall Architecture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Calibri" pitchFamily="34" charset="0"/>
            </a:endParaRPr>
          </a:p>
        </p:txBody>
      </p:sp>
      <p:cxnSp>
        <p:nvCxnSpPr>
          <p:cNvPr id="5" name="직선 연결선 23"/>
          <p:cNvCxnSpPr/>
          <p:nvPr/>
        </p:nvCxnSpPr>
        <p:spPr>
          <a:xfrm flipH="1">
            <a:off x="254520" y="590871"/>
            <a:ext cx="8889480" cy="0"/>
          </a:xfrm>
          <a:prstGeom prst="line">
            <a:avLst/>
          </a:prstGeom>
          <a:noFill/>
          <a:ln w="38100" cap="flat" cmpd="sng" algn="ctr">
            <a:solidFill>
              <a:schemeClr val="tx2"/>
            </a:solidFill>
            <a:prstDash val="solid"/>
          </a:ln>
          <a:effectLst/>
        </p:spPr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DB6E7772-C7DE-BE4D-82CC-0E25D118B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407" y="53076"/>
            <a:ext cx="1269947" cy="50797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EC315AE-2649-1C41-BEC5-9871F3CA89FB}"/>
              </a:ext>
            </a:extLst>
          </p:cNvPr>
          <p:cNvSpPr/>
          <p:nvPr/>
        </p:nvSpPr>
        <p:spPr>
          <a:xfrm>
            <a:off x="1259632" y="1371591"/>
            <a:ext cx="6768752" cy="545241"/>
          </a:xfrm>
          <a:prstGeom prst="rect">
            <a:avLst/>
          </a:prstGeom>
          <a:solidFill>
            <a:srgbClr val="3B4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UI Component with </a:t>
            </a:r>
            <a:r>
              <a:rPr kumimoji="1" lang="en-US" altLang="ko-KR" dirty="0">
                <a:solidFill>
                  <a:srgbClr val="00B050"/>
                </a:solidFill>
              </a:rPr>
              <a:t>React</a:t>
            </a:r>
            <a:endParaRPr kumimoji="1" lang="ko-KR" altLang="en-US" dirty="0">
              <a:solidFill>
                <a:srgbClr val="00B05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48616A8-4076-6E48-9036-BF48F63EF5DE}"/>
              </a:ext>
            </a:extLst>
          </p:cNvPr>
          <p:cNvSpPr/>
          <p:nvPr/>
        </p:nvSpPr>
        <p:spPr>
          <a:xfrm>
            <a:off x="1259632" y="2163671"/>
            <a:ext cx="6768752" cy="545241"/>
          </a:xfrm>
          <a:prstGeom prst="rect">
            <a:avLst/>
          </a:prstGeom>
          <a:solidFill>
            <a:srgbClr val="3B4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rgbClr val="00B050"/>
                </a:solidFill>
              </a:rPr>
              <a:t>Flask</a:t>
            </a:r>
            <a:r>
              <a:rPr kumimoji="1" lang="en-US" altLang="ko-KR" dirty="0"/>
              <a:t> RESTful API using HTTP </a:t>
            </a:r>
            <a:endParaRPr kumimoji="1"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EDA89B2-54AF-324D-82CD-3A072AF44B39}"/>
              </a:ext>
            </a:extLst>
          </p:cNvPr>
          <p:cNvSpPr/>
          <p:nvPr/>
        </p:nvSpPr>
        <p:spPr>
          <a:xfrm>
            <a:off x="1143242" y="5517232"/>
            <a:ext cx="2104988" cy="648065"/>
          </a:xfrm>
          <a:prstGeom prst="rect">
            <a:avLst/>
          </a:prstGeom>
          <a:solidFill>
            <a:srgbClr val="3B4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Import a base model from </a:t>
            </a:r>
            <a:r>
              <a:rPr kumimoji="1" lang="en-US" altLang="ko-KR" dirty="0" err="1">
                <a:solidFill>
                  <a:srgbClr val="00B050"/>
                </a:solidFill>
              </a:rPr>
              <a:t>keras</a:t>
            </a:r>
            <a:endParaRPr kumimoji="1" lang="ko-KR" altLang="en-US" dirty="0">
              <a:solidFill>
                <a:srgbClr val="00B05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5054AC0-E95A-6446-BE81-A3872615AB18}"/>
              </a:ext>
            </a:extLst>
          </p:cNvPr>
          <p:cNvSpPr/>
          <p:nvPr/>
        </p:nvSpPr>
        <p:spPr>
          <a:xfrm>
            <a:off x="3643726" y="4581127"/>
            <a:ext cx="1976351" cy="648065"/>
          </a:xfrm>
          <a:prstGeom prst="rect">
            <a:avLst/>
          </a:prstGeom>
          <a:solidFill>
            <a:srgbClr val="3B4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Model </a:t>
            </a:r>
          </a:p>
          <a:p>
            <a:pPr algn="ctr"/>
            <a:r>
              <a:rPr kumimoji="1" lang="en-US" altLang="ko-KR" dirty="0"/>
              <a:t>prediction</a:t>
            </a:r>
            <a:endParaRPr kumimoji="1"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1B857E7-9FFA-C04E-8E60-D2EB6B9F45CA}"/>
              </a:ext>
            </a:extLst>
          </p:cNvPr>
          <p:cNvSpPr/>
          <p:nvPr/>
        </p:nvSpPr>
        <p:spPr>
          <a:xfrm>
            <a:off x="3675770" y="5499232"/>
            <a:ext cx="1976350" cy="810088"/>
          </a:xfrm>
          <a:prstGeom prst="rect">
            <a:avLst/>
          </a:prstGeom>
          <a:solidFill>
            <a:srgbClr val="3B4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Train modified model for image caption</a:t>
            </a:r>
            <a:endParaRPr kumimoji="1" lang="ko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4CA2185-43F7-8D49-AD23-9B5A2DB188FD}"/>
              </a:ext>
            </a:extLst>
          </p:cNvPr>
          <p:cNvSpPr txBox="1"/>
          <p:nvPr/>
        </p:nvSpPr>
        <p:spPr>
          <a:xfrm rot="10800000">
            <a:off x="417602" y="1078300"/>
            <a:ext cx="553998" cy="15226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ko-KR" sz="2400" dirty="0"/>
              <a:t>Frontend</a:t>
            </a:r>
            <a:endParaRPr kumimoji="1" lang="ko-KR" altLang="en-US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17F40C-6BB6-FD44-B7E5-7A811437840D}"/>
              </a:ext>
            </a:extLst>
          </p:cNvPr>
          <p:cNvSpPr txBox="1"/>
          <p:nvPr/>
        </p:nvSpPr>
        <p:spPr>
          <a:xfrm rot="10800000">
            <a:off x="460513" y="4338888"/>
            <a:ext cx="553998" cy="15226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ko-KR" sz="2400" dirty="0"/>
              <a:t>Backend</a:t>
            </a:r>
            <a:endParaRPr kumimoji="1" lang="ko-KR" altLang="en-US" sz="2400" dirty="0"/>
          </a:p>
        </p:txBody>
      </p:sp>
      <p:cxnSp>
        <p:nvCxnSpPr>
          <p:cNvPr id="21" name="꺾인 연결선[E] 20">
            <a:extLst>
              <a:ext uri="{FF2B5EF4-FFF2-40B4-BE49-F238E27FC236}">
                <a16:creationId xmlns:a16="http://schemas.microsoft.com/office/drawing/2014/main" id="{CF1682EE-A131-6A42-B090-9E17CFDA5142}"/>
              </a:ext>
            </a:extLst>
          </p:cNvPr>
          <p:cNvCxnSpPr>
            <a:cxnSpLocks/>
            <a:stCxn id="33" idx="3"/>
            <a:endCxn id="12" idx="1"/>
          </p:cNvCxnSpPr>
          <p:nvPr/>
        </p:nvCxnSpPr>
        <p:spPr>
          <a:xfrm flipV="1">
            <a:off x="3248230" y="4905160"/>
            <a:ext cx="395496" cy="1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꺾인 연결선[E] 22">
            <a:extLst>
              <a:ext uri="{FF2B5EF4-FFF2-40B4-BE49-F238E27FC236}">
                <a16:creationId xmlns:a16="http://schemas.microsoft.com/office/drawing/2014/main" id="{79A89065-6BD1-9141-ABF7-30E9ADB7E5BD}"/>
              </a:ext>
            </a:extLst>
          </p:cNvPr>
          <p:cNvCxnSpPr>
            <a:cxnSpLocks/>
            <a:stCxn id="12" idx="3"/>
            <a:endCxn id="34" idx="1"/>
          </p:cNvCxnSpPr>
          <p:nvPr/>
        </p:nvCxnSpPr>
        <p:spPr>
          <a:xfrm>
            <a:off x="5620077" y="4905160"/>
            <a:ext cx="447335" cy="1008113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E047E3A-F46E-9343-84DA-3039194B22FD}"/>
              </a:ext>
            </a:extLst>
          </p:cNvPr>
          <p:cNvSpPr/>
          <p:nvPr/>
        </p:nvSpPr>
        <p:spPr>
          <a:xfrm>
            <a:off x="2987824" y="3645024"/>
            <a:ext cx="3517522" cy="288032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POST, GET, PUT, PATCH, DELETE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884B2FA1-A4B6-8C46-A6FF-1EF46FD82B8C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4644008" y="2960952"/>
            <a:ext cx="0" cy="630067"/>
          </a:xfrm>
          <a:prstGeom prst="straightConnector1">
            <a:avLst/>
          </a:prstGeom>
          <a:ln>
            <a:solidFill>
              <a:srgbClr val="3B435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C91D50C7-B401-C449-9D9B-534FBA094773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4644008" y="3933056"/>
            <a:ext cx="0" cy="360040"/>
          </a:xfrm>
          <a:prstGeom prst="straightConnector1">
            <a:avLst/>
          </a:prstGeom>
          <a:ln>
            <a:solidFill>
              <a:srgbClr val="3B435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60752405-A1F0-2C47-B29D-5709C6718ED3}"/>
              </a:ext>
            </a:extLst>
          </p:cNvPr>
          <p:cNvCxnSpPr>
            <a:cxnSpLocks/>
          </p:cNvCxnSpPr>
          <p:nvPr/>
        </p:nvCxnSpPr>
        <p:spPr>
          <a:xfrm>
            <a:off x="2209147" y="2924944"/>
            <a:ext cx="0" cy="162017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7B042D63-B6F9-2343-AC5E-D7B40800A6DE}"/>
              </a:ext>
            </a:extLst>
          </p:cNvPr>
          <p:cNvSpPr/>
          <p:nvPr/>
        </p:nvSpPr>
        <p:spPr>
          <a:xfrm>
            <a:off x="271665" y="3000772"/>
            <a:ext cx="21528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dirty="0"/>
              <a:t>Docx file upload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38F06C57-448E-9543-8163-F959AFF1D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247" y="3406112"/>
            <a:ext cx="452093" cy="612064"/>
          </a:xfrm>
          <a:prstGeom prst="rect">
            <a:avLst/>
          </a:prstGeom>
        </p:spPr>
      </p:pic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28763A55-FC1F-D841-B243-12677020DF51}"/>
              </a:ext>
            </a:extLst>
          </p:cNvPr>
          <p:cNvCxnSpPr>
            <a:cxnSpLocks/>
          </p:cNvCxnSpPr>
          <p:nvPr/>
        </p:nvCxnSpPr>
        <p:spPr>
          <a:xfrm flipV="1">
            <a:off x="7116857" y="2708912"/>
            <a:ext cx="0" cy="183620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6F3E4EF-DB20-DD4B-98A4-86B18A59096B}"/>
              </a:ext>
            </a:extLst>
          </p:cNvPr>
          <p:cNvSpPr/>
          <p:nvPr/>
        </p:nvSpPr>
        <p:spPr>
          <a:xfrm>
            <a:off x="7116857" y="3662583"/>
            <a:ext cx="21528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dirty="0"/>
              <a:t>New docx file to be downloaded</a:t>
            </a: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03F844DE-F964-8C4F-B04B-18C8C99411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1707" y="3079063"/>
            <a:ext cx="452093" cy="612064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264F28A8-5E9C-7B44-BE89-3FC8AD570A8F}"/>
              </a:ext>
            </a:extLst>
          </p:cNvPr>
          <p:cNvSpPr/>
          <p:nvPr/>
        </p:nvSpPr>
        <p:spPr>
          <a:xfrm>
            <a:off x="1143242" y="4581128"/>
            <a:ext cx="2104988" cy="648065"/>
          </a:xfrm>
          <a:prstGeom prst="rect">
            <a:avLst/>
          </a:prstGeom>
          <a:solidFill>
            <a:srgbClr val="3B4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Extract images from docx</a:t>
            </a:r>
            <a:endParaRPr kumimoji="1"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77E18C9-2D23-D048-8A4A-9966769BCD4B}"/>
              </a:ext>
            </a:extLst>
          </p:cNvPr>
          <p:cNvSpPr/>
          <p:nvPr/>
        </p:nvSpPr>
        <p:spPr>
          <a:xfrm>
            <a:off x="6067412" y="5589240"/>
            <a:ext cx="2104988" cy="648065"/>
          </a:xfrm>
          <a:prstGeom prst="rect">
            <a:avLst/>
          </a:prstGeom>
          <a:solidFill>
            <a:srgbClr val="3B4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Put captions</a:t>
            </a:r>
            <a:endParaRPr kumimoji="1"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BE59EDA-E5E4-F949-935D-60C62A4B55D7}"/>
              </a:ext>
            </a:extLst>
          </p:cNvPr>
          <p:cNvSpPr/>
          <p:nvPr/>
        </p:nvSpPr>
        <p:spPr>
          <a:xfrm>
            <a:off x="6064363" y="4599136"/>
            <a:ext cx="2104988" cy="648065"/>
          </a:xfrm>
          <a:prstGeom prst="rect">
            <a:avLst/>
          </a:prstGeom>
          <a:solidFill>
            <a:srgbClr val="3B4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Generate new file</a:t>
            </a:r>
            <a:endParaRPr kumimoji="1" lang="ko-KR" altLang="en-US" dirty="0"/>
          </a:p>
        </p:txBody>
      </p:sp>
      <p:cxnSp>
        <p:nvCxnSpPr>
          <p:cNvPr id="43" name="꺾인 연결선[E] 42">
            <a:extLst>
              <a:ext uri="{FF2B5EF4-FFF2-40B4-BE49-F238E27FC236}">
                <a16:creationId xmlns:a16="http://schemas.microsoft.com/office/drawing/2014/main" id="{245158A6-79B2-904F-97DD-CE8AC0C8632B}"/>
              </a:ext>
            </a:extLst>
          </p:cNvPr>
          <p:cNvCxnSpPr>
            <a:cxnSpLocks/>
          </p:cNvCxnSpPr>
          <p:nvPr/>
        </p:nvCxnSpPr>
        <p:spPr>
          <a:xfrm flipV="1">
            <a:off x="3248230" y="5841255"/>
            <a:ext cx="395496" cy="1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83548FCB-D830-6249-A2F1-9E2807B6411C}"/>
              </a:ext>
            </a:extLst>
          </p:cNvPr>
          <p:cNvCxnSpPr>
            <a:cxnSpLocks/>
          </p:cNvCxnSpPr>
          <p:nvPr/>
        </p:nvCxnSpPr>
        <p:spPr>
          <a:xfrm flipV="1">
            <a:off x="4644008" y="5229200"/>
            <a:ext cx="0" cy="19973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A5392AB0-2B2F-CB4B-B84D-FCDA148172FC}"/>
              </a:ext>
            </a:extLst>
          </p:cNvPr>
          <p:cNvCxnSpPr>
            <a:cxnSpLocks/>
          </p:cNvCxnSpPr>
          <p:nvPr/>
        </p:nvCxnSpPr>
        <p:spPr>
          <a:xfrm flipH="1" flipV="1">
            <a:off x="7116857" y="5229200"/>
            <a:ext cx="3049" cy="342039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24F7B18-822A-7747-A146-5E958C9D20B8}"/>
              </a:ext>
            </a:extLst>
          </p:cNvPr>
          <p:cNvSpPr/>
          <p:nvPr/>
        </p:nvSpPr>
        <p:spPr>
          <a:xfrm>
            <a:off x="395536" y="620688"/>
            <a:ext cx="66967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Overall Service Architecture</a:t>
            </a:r>
          </a:p>
        </p:txBody>
      </p:sp>
    </p:spTree>
    <p:extLst>
      <p:ext uri="{BB962C8B-B14F-4D97-AF65-F5344CB8AC3E}">
        <p14:creationId xmlns:p14="http://schemas.microsoft.com/office/powerpoint/2010/main" val="3558431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모서리가 둥근 직사각형 36">
            <a:extLst>
              <a:ext uri="{FF2B5EF4-FFF2-40B4-BE49-F238E27FC236}">
                <a16:creationId xmlns:a16="http://schemas.microsoft.com/office/drawing/2014/main" id="{002E808A-A51E-0E44-BFCC-259B28C3B598}"/>
              </a:ext>
            </a:extLst>
          </p:cNvPr>
          <p:cNvSpPr/>
          <p:nvPr/>
        </p:nvSpPr>
        <p:spPr>
          <a:xfrm>
            <a:off x="254520" y="1124744"/>
            <a:ext cx="7485832" cy="4417571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1" name="모서리가 둥근 직사각형 60">
            <a:extLst>
              <a:ext uri="{FF2B5EF4-FFF2-40B4-BE49-F238E27FC236}">
                <a16:creationId xmlns:a16="http://schemas.microsoft.com/office/drawing/2014/main" id="{DDFE6BE9-5B25-D84A-8E2A-DBD06F45D541}"/>
              </a:ext>
            </a:extLst>
          </p:cNvPr>
          <p:cNvSpPr/>
          <p:nvPr/>
        </p:nvSpPr>
        <p:spPr>
          <a:xfrm>
            <a:off x="2600918" y="1190734"/>
            <a:ext cx="5093779" cy="4253415"/>
          </a:xfrm>
          <a:prstGeom prst="roundRect">
            <a:avLst/>
          </a:prstGeom>
          <a:solidFill>
            <a:schemeClr val="bg2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평행 사변형 5"/>
          <p:cNvSpPr/>
          <p:nvPr/>
        </p:nvSpPr>
        <p:spPr>
          <a:xfrm>
            <a:off x="254520" y="153364"/>
            <a:ext cx="2301256" cy="430592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 sz="1200" b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7192" y="116632"/>
            <a:ext cx="2246576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Calibri" pitchFamily="34" charset="0"/>
              </a:rPr>
              <a:t>Model description</a:t>
            </a:r>
          </a:p>
        </p:txBody>
      </p:sp>
      <p:cxnSp>
        <p:nvCxnSpPr>
          <p:cNvPr id="11" name="직선 연결선 23"/>
          <p:cNvCxnSpPr/>
          <p:nvPr/>
        </p:nvCxnSpPr>
        <p:spPr>
          <a:xfrm flipH="1">
            <a:off x="254520" y="590871"/>
            <a:ext cx="8889480" cy="0"/>
          </a:xfrm>
          <a:prstGeom prst="line">
            <a:avLst/>
          </a:prstGeom>
          <a:noFill/>
          <a:ln w="38100" cap="flat" cmpd="sng" algn="ctr">
            <a:solidFill>
              <a:schemeClr val="tx2"/>
            </a:solidFill>
            <a:prstDash val="solid"/>
          </a:ln>
          <a:effectLst/>
        </p:spPr>
      </p:cxnSp>
      <p:sp>
        <p:nvSpPr>
          <p:cNvPr id="12" name="직사각형 11"/>
          <p:cNvSpPr/>
          <p:nvPr/>
        </p:nvSpPr>
        <p:spPr>
          <a:xfrm>
            <a:off x="395536" y="620688"/>
            <a:ext cx="6696744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eaLnBrk="1" fontAlgn="auto" latin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Overall Deep learning model  Architecture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3D30491-3520-ED48-9882-50C4252EE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407" y="53076"/>
            <a:ext cx="1269947" cy="5079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C4A5C35-7A1C-6949-8764-067706D413F5}"/>
              </a:ext>
            </a:extLst>
          </p:cNvPr>
          <p:cNvSpPr txBox="1"/>
          <p:nvPr/>
        </p:nvSpPr>
        <p:spPr>
          <a:xfrm>
            <a:off x="6156176" y="6505600"/>
            <a:ext cx="2790819" cy="307777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kumimoji="1" lang="en-US" altLang="ko-KR" sz="1400" dirty="0"/>
              <a:t>[ “three children are playing”]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06DC2D64-BAFC-CE4C-BC4D-7881120F3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91" y="5702410"/>
            <a:ext cx="1295135" cy="851551"/>
          </a:xfrm>
          <a:prstGeom prst="rect">
            <a:avLst/>
          </a:prstGeom>
        </p:spPr>
      </p:pic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56B9C3C6-A527-6A44-A1D9-DF82D1154A74}"/>
              </a:ext>
            </a:extLst>
          </p:cNvPr>
          <p:cNvSpPr/>
          <p:nvPr/>
        </p:nvSpPr>
        <p:spPr>
          <a:xfrm>
            <a:off x="541052" y="1670217"/>
            <a:ext cx="1728192" cy="1015182"/>
          </a:xfrm>
          <a:prstGeom prst="roundRect">
            <a:avLst/>
          </a:prstGeom>
          <a:solidFill>
            <a:srgbClr val="1E4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Base model: </a:t>
            </a:r>
          </a:p>
          <a:p>
            <a:pPr algn="ctr"/>
            <a:r>
              <a:rPr kumimoji="1" lang="en-US" altLang="ko-KR" dirty="0"/>
              <a:t>Inception V3</a:t>
            </a:r>
            <a:endParaRPr kumimoji="1" lang="ko-KR" altLang="en-US" dirty="0"/>
          </a:p>
        </p:txBody>
      </p:sp>
      <p:sp>
        <p:nvSpPr>
          <p:cNvPr id="23" name="모서리가 둥근 직사각형 22">
            <a:extLst>
              <a:ext uri="{FF2B5EF4-FFF2-40B4-BE49-F238E27FC236}">
                <a16:creationId xmlns:a16="http://schemas.microsoft.com/office/drawing/2014/main" id="{F697EB0C-9C7E-6849-8ADA-FCB0A0F29AE2}"/>
              </a:ext>
            </a:extLst>
          </p:cNvPr>
          <p:cNvSpPr/>
          <p:nvPr/>
        </p:nvSpPr>
        <p:spPr>
          <a:xfrm>
            <a:off x="3133340" y="1412776"/>
            <a:ext cx="1728192" cy="377828"/>
          </a:xfrm>
          <a:prstGeom prst="roundRect">
            <a:avLst/>
          </a:prstGeom>
          <a:solidFill>
            <a:srgbClr val="1E4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reshape</a:t>
            </a:r>
            <a:endParaRPr kumimoji="1" lang="ko-KR" altLang="en-US" dirty="0"/>
          </a:p>
        </p:txBody>
      </p:sp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7007BCF2-D4D4-814D-BDAF-0A5599D60B33}"/>
              </a:ext>
            </a:extLst>
          </p:cNvPr>
          <p:cNvSpPr/>
          <p:nvPr/>
        </p:nvSpPr>
        <p:spPr>
          <a:xfrm>
            <a:off x="541052" y="3634496"/>
            <a:ext cx="1728192" cy="1015182"/>
          </a:xfrm>
          <a:prstGeom prst="roundRect">
            <a:avLst/>
          </a:prstGeom>
          <a:solidFill>
            <a:srgbClr val="1E4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Preprocessing captions</a:t>
            </a:r>
            <a:endParaRPr kumimoji="1" lang="ko-KR" altLang="en-US" dirty="0"/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F06FD775-A002-924D-A822-FA6DC0E9F109}"/>
              </a:ext>
            </a:extLst>
          </p:cNvPr>
          <p:cNvSpPr/>
          <p:nvPr/>
        </p:nvSpPr>
        <p:spPr>
          <a:xfrm>
            <a:off x="3133340" y="1971052"/>
            <a:ext cx="1728192" cy="377828"/>
          </a:xfrm>
          <a:prstGeom prst="roundRect">
            <a:avLst/>
          </a:prstGeom>
          <a:solidFill>
            <a:srgbClr val="1E4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dropout</a:t>
            </a:r>
            <a:endParaRPr kumimoji="1" lang="ko-KR" altLang="en-US" dirty="0"/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D717ACFA-A63F-4441-98C8-D6BAA317DCE8}"/>
              </a:ext>
            </a:extLst>
          </p:cNvPr>
          <p:cNvSpPr/>
          <p:nvPr/>
        </p:nvSpPr>
        <p:spPr>
          <a:xfrm>
            <a:off x="3133340" y="2547116"/>
            <a:ext cx="1728192" cy="377828"/>
          </a:xfrm>
          <a:prstGeom prst="roundRect">
            <a:avLst/>
          </a:prstGeom>
          <a:solidFill>
            <a:srgbClr val="1E4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/>
              <a:t>ReLU</a:t>
            </a:r>
            <a:endParaRPr kumimoji="1" lang="ko-KR" altLang="en-US" dirty="0"/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6AC8A289-763E-FE42-9E43-6125A2A6B314}"/>
              </a:ext>
            </a:extLst>
          </p:cNvPr>
          <p:cNvSpPr/>
          <p:nvPr/>
        </p:nvSpPr>
        <p:spPr>
          <a:xfrm>
            <a:off x="3133340" y="3284984"/>
            <a:ext cx="1728192" cy="585954"/>
          </a:xfrm>
          <a:prstGeom prst="roundRect">
            <a:avLst/>
          </a:prstGeom>
          <a:solidFill>
            <a:srgbClr val="1E4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Vocab embedding</a:t>
            </a:r>
            <a:endParaRPr kumimoji="1" lang="ko-KR" altLang="en-US" dirty="0"/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43B6194F-E64D-5041-93DA-A1AA64B5BA6D}"/>
              </a:ext>
            </a:extLst>
          </p:cNvPr>
          <p:cNvSpPr/>
          <p:nvPr/>
        </p:nvSpPr>
        <p:spPr>
          <a:xfrm>
            <a:off x="3133340" y="4046849"/>
            <a:ext cx="1728192" cy="377828"/>
          </a:xfrm>
          <a:prstGeom prst="roundRect">
            <a:avLst/>
          </a:prstGeom>
          <a:solidFill>
            <a:srgbClr val="1E4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dropout</a:t>
            </a:r>
            <a:endParaRPr kumimoji="1" lang="ko-KR" altLang="en-US" dirty="0"/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BCD7EC9A-433E-764C-A212-5E30D389A003}"/>
              </a:ext>
            </a:extLst>
          </p:cNvPr>
          <p:cNvSpPr/>
          <p:nvPr/>
        </p:nvSpPr>
        <p:spPr>
          <a:xfrm>
            <a:off x="3133340" y="4635348"/>
            <a:ext cx="1728192" cy="377828"/>
          </a:xfrm>
          <a:prstGeom prst="roundRect">
            <a:avLst/>
          </a:prstGeom>
          <a:solidFill>
            <a:srgbClr val="1E4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LSTM</a:t>
            </a:r>
            <a:endParaRPr kumimoji="1" lang="ko-KR" altLang="en-US" dirty="0"/>
          </a:p>
        </p:txBody>
      </p:sp>
      <p:sp>
        <p:nvSpPr>
          <p:cNvPr id="30" name="모서리가 둥근 직사각형 29">
            <a:extLst>
              <a:ext uri="{FF2B5EF4-FFF2-40B4-BE49-F238E27FC236}">
                <a16:creationId xmlns:a16="http://schemas.microsoft.com/office/drawing/2014/main" id="{177B93F2-A8B1-DE4A-BBBD-275B6194B94B}"/>
              </a:ext>
            </a:extLst>
          </p:cNvPr>
          <p:cNvSpPr/>
          <p:nvPr/>
        </p:nvSpPr>
        <p:spPr>
          <a:xfrm>
            <a:off x="5691269" y="2444681"/>
            <a:ext cx="1728192" cy="377828"/>
          </a:xfrm>
          <a:prstGeom prst="roundRect">
            <a:avLst/>
          </a:prstGeom>
          <a:solidFill>
            <a:srgbClr val="1E4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/>
              <a:t>ReLU</a:t>
            </a:r>
            <a:endParaRPr kumimoji="1" lang="ko-KR" altLang="en-US" dirty="0"/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3B980136-45E5-2048-B54A-7B32300939C4}"/>
              </a:ext>
            </a:extLst>
          </p:cNvPr>
          <p:cNvSpPr/>
          <p:nvPr/>
        </p:nvSpPr>
        <p:spPr>
          <a:xfrm>
            <a:off x="5720421" y="3331319"/>
            <a:ext cx="1728192" cy="377828"/>
          </a:xfrm>
          <a:prstGeom prst="roundRect">
            <a:avLst/>
          </a:prstGeom>
          <a:solidFill>
            <a:srgbClr val="1E4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/>
              <a:t>softmax</a:t>
            </a:r>
            <a:endParaRPr kumimoji="1" lang="ko-KR" altLang="en-US" dirty="0"/>
          </a:p>
        </p:txBody>
      </p:sp>
      <p:sp>
        <p:nvSpPr>
          <p:cNvPr id="32" name="모서리가 둥근 직사각형 31">
            <a:extLst>
              <a:ext uri="{FF2B5EF4-FFF2-40B4-BE49-F238E27FC236}">
                <a16:creationId xmlns:a16="http://schemas.microsoft.com/office/drawing/2014/main" id="{42F9A4E2-0C92-E04F-B56E-67775C0D0617}"/>
              </a:ext>
            </a:extLst>
          </p:cNvPr>
          <p:cNvSpPr/>
          <p:nvPr/>
        </p:nvSpPr>
        <p:spPr>
          <a:xfrm>
            <a:off x="5750737" y="5751926"/>
            <a:ext cx="1728192" cy="377828"/>
          </a:xfrm>
          <a:prstGeom prst="roundRect">
            <a:avLst/>
          </a:prstGeom>
          <a:solidFill>
            <a:srgbClr val="1E49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/>
              <a:t>greedySearch</a:t>
            </a:r>
            <a:endParaRPr kumimoji="1" lang="ko-KR" altLang="en-US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68F8C139-23BC-6E45-A926-4094C595AAF7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6584517" y="3709147"/>
            <a:ext cx="0" cy="2024109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꺾인 연결선[E] 37">
            <a:extLst>
              <a:ext uri="{FF2B5EF4-FFF2-40B4-BE49-F238E27FC236}">
                <a16:creationId xmlns:a16="http://schemas.microsoft.com/office/drawing/2014/main" id="{00A9764A-E6A4-7546-AB67-6190689472C4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2286020" y="1601690"/>
            <a:ext cx="847320" cy="57612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꺾인 연결선[E] 39">
            <a:extLst>
              <a:ext uri="{FF2B5EF4-FFF2-40B4-BE49-F238E27FC236}">
                <a16:creationId xmlns:a16="http://schemas.microsoft.com/office/drawing/2014/main" id="{7C7B4A78-8148-9942-8211-A5CC0937C95F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2286020" y="3577961"/>
            <a:ext cx="847320" cy="541554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모서리가 둥근 직사각형 40">
            <a:extLst>
              <a:ext uri="{FF2B5EF4-FFF2-40B4-BE49-F238E27FC236}">
                <a16:creationId xmlns:a16="http://schemas.microsoft.com/office/drawing/2014/main" id="{2D4A4D95-525D-D74B-B041-A980C49154ED}"/>
              </a:ext>
            </a:extLst>
          </p:cNvPr>
          <p:cNvSpPr/>
          <p:nvPr/>
        </p:nvSpPr>
        <p:spPr>
          <a:xfrm>
            <a:off x="2932592" y="1278082"/>
            <a:ext cx="2124731" cy="1742248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34994BC6-E87C-234A-8B46-5A8BFCBA7C7C}"/>
              </a:ext>
            </a:extLst>
          </p:cNvPr>
          <p:cNvSpPr/>
          <p:nvPr/>
        </p:nvSpPr>
        <p:spPr>
          <a:xfrm>
            <a:off x="2932592" y="3190895"/>
            <a:ext cx="2124731" cy="1918277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43" name="꺾인 연결선[E] 42">
            <a:extLst>
              <a:ext uri="{FF2B5EF4-FFF2-40B4-BE49-F238E27FC236}">
                <a16:creationId xmlns:a16="http://schemas.microsoft.com/office/drawing/2014/main" id="{444393D3-553A-1F41-BD92-451E82E1CB7E}"/>
              </a:ext>
            </a:extLst>
          </p:cNvPr>
          <p:cNvCxnSpPr>
            <a:cxnSpLocks/>
          </p:cNvCxnSpPr>
          <p:nvPr/>
        </p:nvCxnSpPr>
        <p:spPr>
          <a:xfrm>
            <a:off x="4861532" y="2681218"/>
            <a:ext cx="809321" cy="59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꺾인 연결선[E] 44">
            <a:extLst>
              <a:ext uri="{FF2B5EF4-FFF2-40B4-BE49-F238E27FC236}">
                <a16:creationId xmlns:a16="http://schemas.microsoft.com/office/drawing/2014/main" id="{75BB1AEC-B51B-CB42-8E28-B03134615A36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4861532" y="2745357"/>
            <a:ext cx="508846" cy="2078905"/>
          </a:xfrm>
          <a:prstGeom prst="bentConnector2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A62D519D-3EA7-764A-8182-D7C6B9D5A0D4}"/>
              </a:ext>
            </a:extLst>
          </p:cNvPr>
          <p:cNvCxnSpPr>
            <a:cxnSpLocks/>
          </p:cNvCxnSpPr>
          <p:nvPr/>
        </p:nvCxnSpPr>
        <p:spPr>
          <a:xfrm>
            <a:off x="6588224" y="2822509"/>
            <a:ext cx="0" cy="485048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꺾인 연결선[E] 57">
            <a:extLst>
              <a:ext uri="{FF2B5EF4-FFF2-40B4-BE49-F238E27FC236}">
                <a16:creationId xmlns:a16="http://schemas.microsoft.com/office/drawing/2014/main" id="{9C858BF4-7C87-AD4D-B68E-227383B6A5B0}"/>
              </a:ext>
            </a:extLst>
          </p:cNvPr>
          <p:cNvCxnSpPr>
            <a:cxnSpLocks/>
            <a:endCxn id="61" idx="2"/>
          </p:cNvCxnSpPr>
          <p:nvPr/>
        </p:nvCxnSpPr>
        <p:spPr>
          <a:xfrm rot="10800000">
            <a:off x="5147809" y="5444149"/>
            <a:ext cx="572613" cy="49153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3A8D265-6EE9-4047-948B-DF0878D104ED}"/>
              </a:ext>
            </a:extLst>
          </p:cNvPr>
          <p:cNvSpPr txBox="1"/>
          <p:nvPr/>
        </p:nvSpPr>
        <p:spPr>
          <a:xfrm>
            <a:off x="3547882" y="5475661"/>
            <a:ext cx="32056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/>
              <a:t>Iterate until the sentence ends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3C4087B-F612-B248-8E85-04B30F867E81}"/>
              </a:ext>
            </a:extLst>
          </p:cNvPr>
          <p:cNvSpPr txBox="1"/>
          <p:nvPr/>
        </p:nvSpPr>
        <p:spPr>
          <a:xfrm>
            <a:off x="5057323" y="1641371"/>
            <a:ext cx="1696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/>
              <a:t>Feature vectors</a:t>
            </a:r>
          </a:p>
          <a:p>
            <a:r>
              <a:rPr kumimoji="1" lang="en-US" altLang="ko-KR" sz="1400" b="1" dirty="0"/>
              <a:t>(= representation)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CBA49F0-2D2D-3541-92B2-587B898CF353}"/>
              </a:ext>
            </a:extLst>
          </p:cNvPr>
          <p:cNvSpPr txBox="1"/>
          <p:nvPr/>
        </p:nvSpPr>
        <p:spPr>
          <a:xfrm>
            <a:off x="6588919" y="4143370"/>
            <a:ext cx="16962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/>
              <a:t>Probability distribution of possible words</a:t>
            </a:r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BA01FF7B-3033-4C48-B469-520E7FB5B227}"/>
              </a:ext>
            </a:extLst>
          </p:cNvPr>
          <p:cNvCxnSpPr>
            <a:cxnSpLocks/>
            <a:stCxn id="32" idx="2"/>
            <a:endCxn id="16" idx="0"/>
          </p:cNvCxnSpPr>
          <p:nvPr/>
        </p:nvCxnSpPr>
        <p:spPr>
          <a:xfrm>
            <a:off x="6614833" y="6129754"/>
            <a:ext cx="936753" cy="375846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F4886750-C307-6F41-B910-543725151A9E}"/>
              </a:ext>
            </a:extLst>
          </p:cNvPr>
          <p:cNvSpPr txBox="1"/>
          <p:nvPr/>
        </p:nvSpPr>
        <p:spPr>
          <a:xfrm>
            <a:off x="4898294" y="4803652"/>
            <a:ext cx="1696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/>
              <a:t>Embedding context vectors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9B2347E-3DDA-9641-A93A-9BC34DD3E148}"/>
              </a:ext>
            </a:extLst>
          </p:cNvPr>
          <p:cNvSpPr txBox="1"/>
          <p:nvPr/>
        </p:nvSpPr>
        <p:spPr>
          <a:xfrm>
            <a:off x="6664224" y="5475661"/>
            <a:ext cx="25045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/>
              <a:t>Choose max values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DE23F5B-5CA9-AA46-A4B6-C4E163C3D5FB}"/>
              </a:ext>
            </a:extLst>
          </p:cNvPr>
          <p:cNvSpPr txBox="1"/>
          <p:nvPr/>
        </p:nvSpPr>
        <p:spPr>
          <a:xfrm>
            <a:off x="7451149" y="6113239"/>
            <a:ext cx="25045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/>
              <a:t>final outputs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F06D52C3-A560-0346-84EE-485B6D600CD4}"/>
              </a:ext>
            </a:extLst>
          </p:cNvPr>
          <p:cNvSpPr/>
          <p:nvPr/>
        </p:nvSpPr>
        <p:spPr>
          <a:xfrm>
            <a:off x="731196" y="5153734"/>
            <a:ext cx="17556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err="1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training+testing</a:t>
            </a:r>
            <a:endParaRPr lang="ko-KR" altLang="en-US" dirty="0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F30FD6AD-7106-FA45-89F4-3FB37516C5A5}"/>
              </a:ext>
            </a:extLst>
          </p:cNvPr>
          <p:cNvSpPr/>
          <p:nvPr/>
        </p:nvSpPr>
        <p:spPr>
          <a:xfrm>
            <a:off x="6022990" y="1165443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tx2"/>
                </a:solidFill>
                <a:latin typeface="Arial" panose="020B0604020202020204" pitchFamily="34" charset="0"/>
                <a:cs typeface="Calibri" pitchFamily="34" charset="0"/>
              </a:rPr>
              <a:t>predicting</a:t>
            </a:r>
            <a:endParaRPr lang="ko-KR" altLang="en-US" dirty="0"/>
          </a:p>
        </p:txBody>
      </p:sp>
      <p:cxnSp>
        <p:nvCxnSpPr>
          <p:cNvPr id="94" name="꺾인 연결선[E] 93">
            <a:extLst>
              <a:ext uri="{FF2B5EF4-FFF2-40B4-BE49-F238E27FC236}">
                <a16:creationId xmlns:a16="http://schemas.microsoft.com/office/drawing/2014/main" id="{6FD19D4F-488A-5841-9386-C277E93FCA86}"/>
              </a:ext>
            </a:extLst>
          </p:cNvPr>
          <p:cNvCxnSpPr>
            <a:cxnSpLocks/>
            <a:stCxn id="22" idx="3"/>
          </p:cNvCxnSpPr>
          <p:nvPr/>
        </p:nvCxnSpPr>
        <p:spPr>
          <a:xfrm flipV="1">
            <a:off x="2590626" y="5456177"/>
            <a:ext cx="683294" cy="672009"/>
          </a:xfrm>
          <a:prstGeom prst="bentConnector3">
            <a:avLst>
              <a:gd name="adj1" fmla="val 101167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7A4B8AE3-242A-0B41-8707-B2B050660DD4}"/>
              </a:ext>
            </a:extLst>
          </p:cNvPr>
          <p:cNvSpPr/>
          <p:nvPr/>
        </p:nvSpPr>
        <p:spPr>
          <a:xfrm>
            <a:off x="1295491" y="6505600"/>
            <a:ext cx="113191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1400" dirty="0"/>
              <a:t>[ “</a:t>
            </a:r>
            <a:r>
              <a:rPr kumimoji="1" lang="en-US" altLang="ko-KR" sz="1400" dirty="0" err="1"/>
              <a:t>startseq</a:t>
            </a:r>
            <a:r>
              <a:rPr kumimoji="1" lang="en-US" altLang="ko-KR" sz="1400" dirty="0"/>
              <a:t>”]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59F670D-E49A-F249-978E-C4CDEC3763E1}"/>
              </a:ext>
            </a:extLst>
          </p:cNvPr>
          <p:cNvSpPr txBox="1"/>
          <p:nvPr/>
        </p:nvSpPr>
        <p:spPr>
          <a:xfrm>
            <a:off x="2709681" y="6140214"/>
            <a:ext cx="7450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/>
              <a:t>inputs</a:t>
            </a:r>
          </a:p>
        </p:txBody>
      </p:sp>
      <p:cxnSp>
        <p:nvCxnSpPr>
          <p:cNvPr id="100" name="직선 화살표 연결선 99">
            <a:extLst>
              <a:ext uri="{FF2B5EF4-FFF2-40B4-BE49-F238E27FC236}">
                <a16:creationId xmlns:a16="http://schemas.microsoft.com/office/drawing/2014/main" id="{014994F0-5E67-3343-AE8D-5F2708A3E3A1}"/>
              </a:ext>
            </a:extLst>
          </p:cNvPr>
          <p:cNvCxnSpPr>
            <a:cxnSpLocks/>
          </p:cNvCxnSpPr>
          <p:nvPr/>
        </p:nvCxnSpPr>
        <p:spPr>
          <a:xfrm>
            <a:off x="3995936" y="1809612"/>
            <a:ext cx="1500" cy="107220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DF3C1DF1-58C6-8A4D-ABD6-B944AD4D990B}"/>
              </a:ext>
            </a:extLst>
          </p:cNvPr>
          <p:cNvCxnSpPr>
            <a:cxnSpLocks/>
          </p:cNvCxnSpPr>
          <p:nvPr/>
        </p:nvCxnSpPr>
        <p:spPr>
          <a:xfrm>
            <a:off x="3994436" y="2348880"/>
            <a:ext cx="1500" cy="107220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167DB48F-224B-A04D-AC8C-1B66ECB34EE5}"/>
              </a:ext>
            </a:extLst>
          </p:cNvPr>
          <p:cNvCxnSpPr>
            <a:cxnSpLocks/>
          </p:cNvCxnSpPr>
          <p:nvPr/>
        </p:nvCxnSpPr>
        <p:spPr>
          <a:xfrm>
            <a:off x="3994436" y="3897844"/>
            <a:ext cx="1500" cy="107220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7EAF109D-957E-C143-B11C-A5E58CECD284}"/>
              </a:ext>
            </a:extLst>
          </p:cNvPr>
          <p:cNvCxnSpPr>
            <a:cxnSpLocks/>
          </p:cNvCxnSpPr>
          <p:nvPr/>
        </p:nvCxnSpPr>
        <p:spPr>
          <a:xfrm>
            <a:off x="3995936" y="4473908"/>
            <a:ext cx="1500" cy="107220"/>
          </a:xfrm>
          <a:prstGeom prst="straightConnector1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721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1820</TotalTime>
  <Words>541</Words>
  <Application>Microsoft Macintosh PowerPoint</Application>
  <PresentationFormat>화면 슬라이드 쇼(4:3)</PresentationFormat>
  <Paragraphs>125</Paragraphs>
  <Slides>13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Microsoft Office User</cp:lastModifiedBy>
  <cp:revision>64</cp:revision>
  <dcterms:created xsi:type="dcterms:W3CDTF">2016-10-07T08:07:07Z</dcterms:created>
  <dcterms:modified xsi:type="dcterms:W3CDTF">2019-12-12T01:13:09Z</dcterms:modified>
</cp:coreProperties>
</file>

<file path=docProps/thumbnail.jpeg>
</file>